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72" r:id="rId13"/>
    <p:sldId id="264" r:id="rId14"/>
    <p:sldId id="265" r:id="rId15"/>
    <p:sldId id="266" r:id="rId16"/>
    <p:sldId id="267" r:id="rId17"/>
    <p:sldId id="268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138B364-6FC0-4D90-B577-C7FCDE0F005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902427B-B8BB-4874-8125-0D7B3F109CA0}" type="datetimeFigureOut">
              <a:rPr lang="en-US" smtClean="0"/>
              <a:t>5/13/2020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2.1</a:t>
            </a:r>
            <a:br>
              <a:rPr lang="en-US" dirty="0"/>
            </a:br>
            <a:r>
              <a:rPr lang="en-US" dirty="0"/>
              <a:t>Simple Interest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89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Part a) Find the interest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223002"/>
              </p:ext>
            </p:extLst>
          </p:nvPr>
        </p:nvGraphicFramePr>
        <p:xfrm>
          <a:off x="685799" y="2286000"/>
          <a:ext cx="5585791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2679700" imgH="1092200" progId="Equation.3">
                  <p:embed/>
                </p:oleObj>
              </mc:Choice>
              <mc:Fallback>
                <p:oleObj name="Equation" r:id="rId3" imgW="2679700" imgH="1092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2286000"/>
                        <a:ext cx="5585791" cy="228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31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Part b) Find the time</a:t>
            </a:r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512724"/>
              </p:ext>
            </p:extLst>
          </p:nvPr>
        </p:nvGraphicFramePr>
        <p:xfrm>
          <a:off x="990600" y="2286000"/>
          <a:ext cx="3774194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1574800" imgH="1308100" progId="Equation.3">
                  <p:embed/>
                </p:oleObj>
              </mc:Choice>
              <mc:Fallback>
                <p:oleObj name="Equation" r:id="rId3" imgW="1574800" imgH="1308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3774194" cy="3133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45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Part c) Find the rate.</a:t>
            </a:r>
            <a:endParaRPr lang="en-US" dirty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795107"/>
              </p:ext>
            </p:extLst>
          </p:nvPr>
        </p:nvGraphicFramePr>
        <p:xfrm>
          <a:off x="762000" y="2257674"/>
          <a:ext cx="4105275" cy="384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1816100" imgH="1701800" progId="Equation.3">
                  <p:embed/>
                </p:oleObj>
              </mc:Choice>
              <mc:Fallback>
                <p:oleObj name="Equation" r:id="rId3" imgW="1816100" imgH="170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57674"/>
                        <a:ext cx="4105275" cy="3847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3035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dirty="0"/>
              <a:t>Future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7620000" cy="5257800"/>
              </a:xfrm>
            </p:spPr>
            <p:txBody>
              <a:bodyPr/>
              <a:lstStyle/>
              <a:p>
                <a:r>
                  <a:rPr lang="en-US" sz="2400" dirty="0"/>
                  <a:t>When interest is computed in a saving account, it is then added to the balance or principle.  This new balance or principle is known as the </a:t>
                </a:r>
                <a:r>
                  <a:rPr lang="en-US" sz="2400" b="1" dirty="0"/>
                  <a:t>future value</a:t>
                </a:r>
                <a:r>
                  <a:rPr lang="en-US" sz="2400" dirty="0"/>
                  <a:t>.</a:t>
                </a:r>
              </a:p>
              <a:p>
                <a:pPr marL="114300" indent="0">
                  <a:buNone/>
                </a:pPr>
                <a:r>
                  <a:rPr lang="en-US" sz="2400" dirty="0"/>
                  <a:t> </a:t>
                </a:r>
              </a:p>
              <a:p>
                <a:r>
                  <a:rPr lang="en-US" sz="2400" b="1" dirty="0"/>
                  <a:t>Future Value Formula (Simple Interest)</a:t>
                </a:r>
                <a:endParaRPr lang="en-US" sz="2400" dirty="0"/>
              </a:p>
              <a:p>
                <a:pPr marL="114300" indent="0">
                  <a:buNone/>
                </a:pPr>
                <a:r>
                  <a:rPr lang="en-US" sz="2400" dirty="0"/>
                  <a:t>           </a:t>
                </a:r>
              </a:p>
              <a:p>
                <a:pPr marL="114300" indent="0">
                  <a:buNone/>
                </a:pPr>
                <a:r>
                  <a:rPr lang="en-US" sz="2400" dirty="0"/>
                  <a:t>               Future Value = Principle + Interest</a:t>
                </a:r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𝑃𝑟𝑡</m:t>
                      </m:r>
                    </m:oMath>
                  </m:oMathPara>
                </a14:m>
                <a:endParaRPr lang="en-US" b="0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𝑟𝑡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7620000" cy="5257800"/>
              </a:xfrm>
              <a:blipFill rotWithShape="0">
                <a:blip r:embed="rId2"/>
                <a:stretch>
                  <a:fillRect t="-928" r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084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sz="2800" dirty="0"/>
              <a:t>If $15,000 is deposited in a saving account earning 2.2 % simple interest, what is the future value in 5 years?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4707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future value for simple interest formula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08308"/>
              </p:ext>
            </p:extLst>
          </p:nvPr>
        </p:nvGraphicFramePr>
        <p:xfrm>
          <a:off x="304800" y="2362200"/>
          <a:ext cx="805653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4203360" imgH="1117440" progId="Equation.3">
                  <p:embed/>
                </p:oleObj>
              </mc:Choice>
              <mc:Fallback>
                <p:oleObj name="Equation" r:id="rId3" imgW="4203360" imgH="1117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362200"/>
                        <a:ext cx="8056533" cy="213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999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dirty="0"/>
              <a:t>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sz="2800" dirty="0"/>
              <a:t>If $6,000 is deposited in a saving account earning 1.1 % simple interest, what is the future value in 5 years?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2691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future value for simple interest formula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603386"/>
              </p:ext>
            </p:extLst>
          </p:nvPr>
        </p:nvGraphicFramePr>
        <p:xfrm>
          <a:off x="204789" y="2792892"/>
          <a:ext cx="8253412" cy="2160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4254480" imgH="1117440" progId="Equation.3">
                  <p:embed/>
                </p:oleObj>
              </mc:Choice>
              <mc:Fallback>
                <p:oleObj name="Equation" r:id="rId3" imgW="42544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9" y="2792892"/>
                        <a:ext cx="8253412" cy="2160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627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Example 6 (Finding the interest rate)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a business borrows $18,000 and repays $26,100 in 3 years, what is the simple interest rate?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sz="3600" dirty="0"/>
              <a:t>Solution to 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/>
          <a:lstStyle/>
          <a:p>
            <a:r>
              <a:rPr lang="en-US" dirty="0"/>
              <a:t>Use the future value formula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815044"/>
              </p:ext>
            </p:extLst>
          </p:nvPr>
        </p:nvGraphicFramePr>
        <p:xfrm>
          <a:off x="762000" y="1563642"/>
          <a:ext cx="6489700" cy="4801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2717640" imgH="2006280" progId="Equation.3">
                  <p:embed/>
                </p:oleObj>
              </mc:Choice>
              <mc:Fallback>
                <p:oleObj name="Equation" r:id="rId3" imgW="2717640" imgH="2006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63642"/>
                        <a:ext cx="6489700" cy="4801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10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important principle in banking and finance is the use of interest.  Interest is simply when money is paid for the use of money.  If you were to put money in a saving account, the bank would pay you interest in return for use of your money as investments.  </a:t>
            </a:r>
          </a:p>
        </p:txBody>
      </p:sp>
    </p:spTree>
    <p:extLst>
      <p:ext uri="{BB962C8B-B14F-4D97-AF65-F5344CB8AC3E}">
        <p14:creationId xmlns:p14="http://schemas.microsoft.com/office/powerpoint/2010/main" val="1705037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/>
              <a:t>Suppose you wish to save $3,720.  If you have $3000 and invest it at a 4% simple interest rate, how long will it take to obtain $3,720?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70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1162"/>
          </a:xfrm>
        </p:spPr>
        <p:txBody>
          <a:bodyPr/>
          <a:lstStyle/>
          <a:p>
            <a:r>
              <a:rPr lang="en-US" sz="4000" dirty="0"/>
              <a:t>Solution to Example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Use the future value formula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292566"/>
              </p:ext>
            </p:extLst>
          </p:nvPr>
        </p:nvGraphicFramePr>
        <p:xfrm>
          <a:off x="1145664" y="1524000"/>
          <a:ext cx="5069398" cy="5034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2234880" imgH="2222280" progId="Equation.3">
                  <p:embed/>
                </p:oleObj>
              </mc:Choice>
              <mc:Fallback>
                <p:oleObj name="Equation" r:id="rId3" imgW="2234880" imgH="2222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5664" y="1524000"/>
                        <a:ext cx="5069398" cy="5034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4890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dirty="0"/>
              <a:t>Example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sz="2800" dirty="0"/>
              <a:t>If $12,000 is deposited in a saving account earning 3 % simple interest, what is the future value in 5 years?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184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future value for simple interest formula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506400"/>
              </p:ext>
            </p:extLst>
          </p:nvPr>
        </p:nvGraphicFramePr>
        <p:xfrm>
          <a:off x="365125" y="2362200"/>
          <a:ext cx="793432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4140000" imgH="1117440" progId="Equation.3">
                  <p:embed/>
                </p:oleObj>
              </mc:Choice>
              <mc:Fallback>
                <p:oleObj name="Equation" r:id="rId3" imgW="41400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2362200"/>
                        <a:ext cx="7934325" cy="213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47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special type of interest called </a:t>
            </a:r>
            <a:r>
              <a:rPr lang="en-US" b="1" dirty="0"/>
              <a:t>simple interest</a:t>
            </a:r>
            <a:r>
              <a:rPr lang="en-US" dirty="0"/>
              <a:t> is used to compute the amount of money earned or owed on the balance of money known as the </a:t>
            </a:r>
            <a:r>
              <a:rPr lang="en-US" b="1" dirty="0"/>
              <a:t>principle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9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Simple interest formula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𝑃𝑟𝑡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𝑃𝑟𝑖𝑛𝑐𝑖𝑝𝑎𝑙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𝑟𝑎𝑡𝑒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𝑡𝑖𝑚𝑒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73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interest is earned if $600 is put in a savings account that pays 2% interest for 3 years?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9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/>
              <a:t>Use the simple interest formula.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998172"/>
              </p:ext>
            </p:extLst>
          </p:nvPr>
        </p:nvGraphicFramePr>
        <p:xfrm>
          <a:off x="565830" y="1828800"/>
          <a:ext cx="7358970" cy="2589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3187440" imgH="1117440" progId="Equation.3">
                  <p:embed/>
                </p:oleObj>
              </mc:Choice>
              <mc:Fallback>
                <p:oleObj name="Equation" r:id="rId3" imgW="3187440" imgH="1117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830" y="1828800"/>
                        <a:ext cx="7358970" cy="2589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23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borrow $5000 from a bank that has an 8% interest rate for 4 years.  How much simple interest do you owe the bank?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4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simple interest formula: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175365"/>
              </p:ext>
            </p:extLst>
          </p:nvPr>
        </p:nvGraphicFramePr>
        <p:xfrm>
          <a:off x="533400" y="2286000"/>
          <a:ext cx="7816851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3504960" imgH="1117440" progId="Equation.3">
                  <p:embed/>
                </p:oleObj>
              </mc:Choice>
              <mc:Fallback>
                <p:oleObj name="Equation" r:id="rId3" imgW="3504960" imgH="1117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7816851" cy="2501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54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r>
              <a:rPr lang="en-US" sz="2800" dirty="0"/>
              <a:t>Complete the following on simple interest</a:t>
            </a:r>
          </a:p>
          <a:p>
            <a:pPr marL="11430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7642833"/>
                  </p:ext>
                </p:extLst>
              </p:nvPr>
            </p:nvGraphicFramePr>
            <p:xfrm>
              <a:off x="990600" y="2514600"/>
              <a:ext cx="6629400" cy="205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73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73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5735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5735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14350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Interest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Principal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Rate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Time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4350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a) 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$1,300.00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2.5 %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3 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𝑦𝑒𝑎𝑟𝑠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4350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b)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/>
                                </a:rPr>
                                <m:t>$50</m:t>
                              </m:r>
                            </m:oMath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$ 600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3 %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4350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c)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/>
                                </a:rPr>
                                <m:t>$120</m:t>
                              </m:r>
                            </m:oMath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$1200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4 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𝑦𝑒𝑎𝑟𝑠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7642833"/>
                  </p:ext>
                </p:extLst>
              </p:nvPr>
            </p:nvGraphicFramePr>
            <p:xfrm>
              <a:off x="990600" y="2514600"/>
              <a:ext cx="6629400" cy="205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7350"/>
                    <a:gridCol w="1657350"/>
                    <a:gridCol w="1657350"/>
                    <a:gridCol w="1657350"/>
                  </a:tblGrid>
                  <a:tr h="51435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Interest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Principal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Rate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Time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51435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a) ?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368" t="-108235" r="-199632" b="-21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1107" t="-108235" r="-100369" b="-21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108235" b="-214118"/>
                          </a:stretch>
                        </a:blipFill>
                      </a:tcPr>
                    </a:tc>
                  </a:tr>
                  <a:tr h="5143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68" t="-210714" r="-299632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368" t="-210714" r="-199632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1107" t="-210714" r="-100369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210714" b="-116667"/>
                          </a:stretch>
                        </a:blipFill>
                      </a:tcPr>
                    </a:tc>
                  </a:tr>
                  <a:tr h="5143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68" t="-310714" r="-299632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368" t="-310714" r="-199632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1107" t="-310714" r="-100369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310714" b="-1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06524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178</TotalTime>
  <Words>514</Words>
  <Application>Microsoft Office PowerPoint</Application>
  <PresentationFormat>On-screen Show (4:3)</PresentationFormat>
  <Paragraphs>81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</vt:lpstr>
      <vt:lpstr>Cambria Math</vt:lpstr>
      <vt:lpstr>Adjacency</vt:lpstr>
      <vt:lpstr>Equation</vt:lpstr>
      <vt:lpstr>Section 2.1 Simple Interest</vt:lpstr>
      <vt:lpstr>Interest</vt:lpstr>
      <vt:lpstr>Simple Interest</vt:lpstr>
      <vt:lpstr>Simple Interest Formula</vt:lpstr>
      <vt:lpstr>Example 1</vt:lpstr>
      <vt:lpstr>Solution to Example 1</vt:lpstr>
      <vt:lpstr>Example 2</vt:lpstr>
      <vt:lpstr>Solution to Example 2</vt:lpstr>
      <vt:lpstr>Example 3</vt:lpstr>
      <vt:lpstr>Solution to Example 3</vt:lpstr>
      <vt:lpstr>Solution to Example 3</vt:lpstr>
      <vt:lpstr>Solution to Example 3</vt:lpstr>
      <vt:lpstr>Future Value</vt:lpstr>
      <vt:lpstr>Example 4</vt:lpstr>
      <vt:lpstr>Solution to Example 4</vt:lpstr>
      <vt:lpstr>Example 5</vt:lpstr>
      <vt:lpstr>Solution to Example 5</vt:lpstr>
      <vt:lpstr>Example 6 (Finding the interest rate)</vt:lpstr>
      <vt:lpstr>Solution to Example 6</vt:lpstr>
      <vt:lpstr>Example 7</vt:lpstr>
      <vt:lpstr>Solution to Example 7</vt:lpstr>
      <vt:lpstr>Example 8</vt:lpstr>
      <vt:lpstr>Solution to Example 8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 Simple Interest</dc:title>
  <dc:creator>Case, William</dc:creator>
  <cp:lastModifiedBy>Sorensen, Erik</cp:lastModifiedBy>
  <cp:revision>14</cp:revision>
  <dcterms:created xsi:type="dcterms:W3CDTF">2015-05-11T12:51:09Z</dcterms:created>
  <dcterms:modified xsi:type="dcterms:W3CDTF">2020-05-13T14:57:57Z</dcterms:modified>
</cp:coreProperties>
</file>